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100" d="100"/>
          <a:sy n="100" d="100"/>
        </p:scale>
        <p:origin x="124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D9800DA-1D16-BED1-3946-F0B210343885}"/>
              </a:ext>
            </a:extLst>
          </p:cNvPr>
          <p:cNvPicPr>
            <a:picLocks noChangeAspect="1"/>
          </p:cNvPicPr>
          <p:nvPr/>
        </p:nvPicPr>
        <p:blipFill>
          <a:blip r:embed="rId3"/>
          <a:stretch>
            <a:fillRect/>
          </a:stretch>
        </p:blipFill>
        <p:spPr>
          <a:xfrm>
            <a:off x="770010" y="1666669"/>
            <a:ext cx="11024169" cy="2194131"/>
          </a:xfrm>
          <a:prstGeom prst="rect">
            <a:avLst/>
          </a:prstGeom>
        </p:spPr>
      </p:pic>
      <p:sp>
        <p:nvSpPr>
          <p:cNvPr id="8" name="TextBox 7">
            <a:extLst>
              <a:ext uri="{FF2B5EF4-FFF2-40B4-BE49-F238E27FC236}">
                <a16:creationId xmlns:a16="http://schemas.microsoft.com/office/drawing/2014/main" id="{EFC12635-0BD8-216A-C4BD-93904486888B}"/>
              </a:ext>
            </a:extLst>
          </p:cNvPr>
          <p:cNvSpPr txBox="1"/>
          <p:nvPr/>
        </p:nvSpPr>
        <p:spPr>
          <a:xfrm>
            <a:off x="2072640" y="4224496"/>
            <a:ext cx="7406640" cy="1200329"/>
          </a:xfrm>
          <a:prstGeom prst="rect">
            <a:avLst/>
          </a:prstGeom>
          <a:noFill/>
        </p:spPr>
        <p:txBody>
          <a:bodyPr wrap="square">
            <a:spAutoFit/>
          </a:bodyPr>
          <a:lstStyle/>
          <a:p>
            <a:r>
              <a:rPr lang="en-US" dirty="0"/>
              <a:t>The chart shows CCAFS SLC 40 has the most launches. KSC LC 39A started later around flight 30. VAFB SLC 4E has fewer launches. Early flights mostly failed, but later flights mostly succeeded. This shows SpaceX got better at landing rockets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14127F6-85E3-B91A-50DE-BEB1284DE20E}"/>
              </a:ext>
            </a:extLst>
          </p:cNvPr>
          <p:cNvPicPr>
            <a:picLocks noChangeAspect="1"/>
          </p:cNvPicPr>
          <p:nvPr/>
        </p:nvPicPr>
        <p:blipFill>
          <a:blip r:embed="rId3"/>
          <a:stretch>
            <a:fillRect/>
          </a:stretch>
        </p:blipFill>
        <p:spPr>
          <a:xfrm>
            <a:off x="335280" y="1753447"/>
            <a:ext cx="11285611" cy="22179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3EE552A-9377-491A-D53B-CEA893DFD9FD}"/>
              </a:ext>
            </a:extLst>
          </p:cNvPr>
          <p:cNvPicPr>
            <a:picLocks noChangeAspect="1"/>
          </p:cNvPicPr>
          <p:nvPr/>
        </p:nvPicPr>
        <p:blipFill>
          <a:blip r:embed="rId3"/>
          <a:stretch>
            <a:fillRect/>
          </a:stretch>
        </p:blipFill>
        <p:spPr>
          <a:xfrm>
            <a:off x="5500333" y="1554479"/>
            <a:ext cx="5355272" cy="34728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89771" y="587846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8B2D26D-9E46-01CD-DAD0-21373314CA14}"/>
              </a:ext>
            </a:extLst>
          </p:cNvPr>
          <p:cNvPicPr>
            <a:picLocks noChangeAspect="1"/>
          </p:cNvPicPr>
          <p:nvPr/>
        </p:nvPicPr>
        <p:blipFill>
          <a:blip r:embed="rId3"/>
          <a:stretch>
            <a:fillRect/>
          </a:stretch>
        </p:blipFill>
        <p:spPr>
          <a:xfrm>
            <a:off x="272171" y="1938468"/>
            <a:ext cx="11013440" cy="21055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E089CC5-9F8B-2EE1-D974-8821C2170638}"/>
              </a:ext>
            </a:extLst>
          </p:cNvPr>
          <p:cNvPicPr>
            <a:picLocks noChangeAspect="1"/>
          </p:cNvPicPr>
          <p:nvPr/>
        </p:nvPicPr>
        <p:blipFill>
          <a:blip r:embed="rId3"/>
          <a:stretch>
            <a:fillRect/>
          </a:stretch>
        </p:blipFill>
        <p:spPr>
          <a:xfrm>
            <a:off x="275412" y="2281077"/>
            <a:ext cx="11641175" cy="2295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635F4A-BF8F-6A29-456A-DC62DE9B4279}"/>
              </a:ext>
            </a:extLst>
          </p:cNvPr>
          <p:cNvPicPr>
            <a:picLocks noChangeAspect="1"/>
          </p:cNvPicPr>
          <p:nvPr/>
        </p:nvPicPr>
        <p:blipFill>
          <a:blip r:embed="rId3"/>
          <a:stretch>
            <a:fillRect/>
          </a:stretch>
        </p:blipFill>
        <p:spPr>
          <a:xfrm>
            <a:off x="2676525" y="1468530"/>
            <a:ext cx="5757079" cy="35225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DCE4982-5334-2B5C-EB6B-A5BD1DA6C95A}"/>
              </a:ext>
            </a:extLst>
          </p:cNvPr>
          <p:cNvPicPr>
            <a:picLocks noChangeAspect="1"/>
          </p:cNvPicPr>
          <p:nvPr/>
        </p:nvPicPr>
        <p:blipFill>
          <a:blip r:embed="rId3"/>
          <a:stretch>
            <a:fillRect/>
          </a:stretch>
        </p:blipFill>
        <p:spPr>
          <a:xfrm>
            <a:off x="1518827" y="1574597"/>
            <a:ext cx="8291065" cy="4111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EE333BD-402D-5CC1-9A92-348730E7217B}"/>
              </a:ext>
            </a:extLst>
          </p:cNvPr>
          <p:cNvPicPr>
            <a:picLocks noChangeAspect="1"/>
          </p:cNvPicPr>
          <p:nvPr/>
        </p:nvPicPr>
        <p:blipFill>
          <a:blip r:embed="rId3"/>
          <a:stretch>
            <a:fillRect/>
          </a:stretch>
        </p:blipFill>
        <p:spPr>
          <a:xfrm>
            <a:off x="770011" y="1904052"/>
            <a:ext cx="10124472" cy="26688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4810" y="47974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750C26D-0C85-086C-304B-03824DFDB6EE}"/>
              </a:ext>
            </a:extLst>
          </p:cNvPr>
          <p:cNvPicPr>
            <a:picLocks noChangeAspect="1"/>
          </p:cNvPicPr>
          <p:nvPr/>
        </p:nvPicPr>
        <p:blipFill>
          <a:blip r:embed="rId3"/>
          <a:stretch>
            <a:fillRect/>
          </a:stretch>
        </p:blipFill>
        <p:spPr>
          <a:xfrm>
            <a:off x="1313869" y="1611243"/>
            <a:ext cx="10398694" cy="21416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3080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DC3EEF-AFF7-9F1E-EDE6-FB03F25C80A8}"/>
              </a:ext>
            </a:extLst>
          </p:cNvPr>
          <p:cNvPicPr>
            <a:picLocks noChangeAspect="1"/>
          </p:cNvPicPr>
          <p:nvPr/>
        </p:nvPicPr>
        <p:blipFill>
          <a:blip r:embed="rId3"/>
          <a:stretch>
            <a:fillRect/>
          </a:stretch>
        </p:blipFill>
        <p:spPr>
          <a:xfrm>
            <a:off x="689959" y="1685562"/>
            <a:ext cx="10397300" cy="20863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54070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A5257A7-ADD9-0D2B-A6F8-047C795A2414}"/>
              </a:ext>
            </a:extLst>
          </p:cNvPr>
          <p:cNvPicPr>
            <a:picLocks noChangeAspect="1"/>
          </p:cNvPicPr>
          <p:nvPr/>
        </p:nvPicPr>
        <p:blipFill>
          <a:blip r:embed="rId3"/>
          <a:stretch>
            <a:fillRect/>
          </a:stretch>
        </p:blipFill>
        <p:spPr>
          <a:xfrm>
            <a:off x="1261388" y="1689393"/>
            <a:ext cx="9669224" cy="2010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3410" y="442595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5F9C6F2-53D1-8050-81F3-A8CD525AC821}"/>
              </a:ext>
            </a:extLst>
          </p:cNvPr>
          <p:cNvPicPr>
            <a:picLocks noChangeAspect="1"/>
          </p:cNvPicPr>
          <p:nvPr/>
        </p:nvPicPr>
        <p:blipFill>
          <a:blip r:embed="rId3"/>
          <a:stretch>
            <a:fillRect/>
          </a:stretch>
        </p:blipFill>
        <p:spPr>
          <a:xfrm>
            <a:off x="495405" y="1604778"/>
            <a:ext cx="10962567" cy="25054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0035" y="47974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39CE414-B70D-7DB5-EA92-6C436373511B}"/>
              </a:ext>
            </a:extLst>
          </p:cNvPr>
          <p:cNvPicPr>
            <a:picLocks noChangeAspect="1"/>
          </p:cNvPicPr>
          <p:nvPr/>
        </p:nvPicPr>
        <p:blipFill>
          <a:blip r:embed="rId3"/>
          <a:stretch>
            <a:fillRect/>
          </a:stretch>
        </p:blipFill>
        <p:spPr>
          <a:xfrm>
            <a:off x="1175837" y="1557156"/>
            <a:ext cx="8853988" cy="32100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0085" y="53689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B33855E-32FB-D76B-70F9-5B45EFEDF1E9}"/>
              </a:ext>
            </a:extLst>
          </p:cNvPr>
          <p:cNvPicPr>
            <a:picLocks noChangeAspect="1"/>
          </p:cNvPicPr>
          <p:nvPr/>
        </p:nvPicPr>
        <p:blipFill>
          <a:blip r:embed="rId3"/>
          <a:stretch>
            <a:fillRect/>
          </a:stretch>
        </p:blipFill>
        <p:spPr>
          <a:xfrm>
            <a:off x="1714499" y="1290913"/>
            <a:ext cx="8563625" cy="44569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68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FFCAD29-7E2F-E098-D103-F3F1671ABD8F}"/>
              </a:ext>
            </a:extLst>
          </p:cNvPr>
          <p:cNvPicPr>
            <a:picLocks noChangeAspect="1"/>
          </p:cNvPicPr>
          <p:nvPr/>
        </p:nvPicPr>
        <p:blipFill>
          <a:blip r:embed="rId3"/>
          <a:stretch>
            <a:fillRect/>
          </a:stretch>
        </p:blipFill>
        <p:spPr>
          <a:xfrm>
            <a:off x="295275" y="1698427"/>
            <a:ext cx="11457972" cy="19458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491429"/>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489ACF1-EBDF-7F50-C1A2-10E93C59779C}"/>
              </a:ext>
            </a:extLst>
          </p:cNvPr>
          <p:cNvPicPr>
            <a:picLocks noChangeAspect="1"/>
          </p:cNvPicPr>
          <p:nvPr/>
        </p:nvPicPr>
        <p:blipFill>
          <a:blip r:embed="rId3"/>
          <a:stretch>
            <a:fillRect/>
          </a:stretch>
        </p:blipFill>
        <p:spPr>
          <a:xfrm>
            <a:off x="770011" y="1366571"/>
            <a:ext cx="10515600" cy="33133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3" y="4864100"/>
            <a:ext cx="9745589" cy="4351338"/>
          </a:xfrm>
          <a:prstGeom prst="rect">
            <a:avLst/>
          </a:prstGeom>
        </p:spPr>
        <p:txBody>
          <a:bodyPr lIns="91440" tIns="45720" rIns="91440" bIns="45720" anchor="t">
            <a:normAutofit/>
          </a:bodyPr>
          <a:lstStyle/>
          <a:p>
            <a:pPr>
              <a:lnSpc>
                <a:spcPct val="100000"/>
              </a:lnSpc>
              <a:spcBef>
                <a:spcPts val="1400"/>
              </a:spcBef>
            </a:pPr>
            <a:r>
              <a:rPr lang="en-US" sz="11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1100" dirty="0">
                <a:solidFill>
                  <a:schemeClr val="accent3">
                    <a:lumMod val="25000"/>
                  </a:schemeClr>
                </a:solidFill>
                <a:latin typeface="Abadi"/>
              </a:rPr>
              <a:t>Show the screenshot of launch success count for all sites, in a </a:t>
            </a:r>
            <a:r>
              <a:rPr lang="en-US" sz="1100" dirty="0" err="1">
                <a:solidFill>
                  <a:schemeClr val="accent3">
                    <a:lumMod val="25000"/>
                  </a:schemeClr>
                </a:solidFill>
                <a:latin typeface="Abadi"/>
              </a:rPr>
              <a:t>piechart</a:t>
            </a: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r>
              <a:rPr lang="en-US" sz="1100" dirty="0">
                <a:solidFill>
                  <a:schemeClr val="accent3">
                    <a:lumMod val="25000"/>
                  </a:schemeClr>
                </a:solidFill>
                <a:latin typeface="Abadi"/>
              </a:rPr>
              <a:t>Explain the important elements and findings on the screenshot</a:t>
            </a:r>
            <a:endParaRPr lang="en-US" sz="12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of Launch Sites and Their Successful Landings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a:t>
            </a:r>
            <a:r>
              <a:rPr lang="en-US">
                <a:solidFill>
                  <a:srgbClr val="0B49CB"/>
                </a:solidFill>
                <a:latin typeface="Abadi"/>
              </a:rPr>
              <a:t>Lunch Outcome</a:t>
            </a:r>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187</TotalTime>
  <Words>1281</Words>
  <Application>Microsoft Office PowerPoint</Application>
  <PresentationFormat>Widescreen</PresentationFormat>
  <Paragraphs>219</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Anik Tahabilder</cp:lastModifiedBy>
  <cp:revision>215</cp:revision>
  <dcterms:created xsi:type="dcterms:W3CDTF">2021-04-29T18:58:34Z</dcterms:created>
  <dcterms:modified xsi:type="dcterms:W3CDTF">2025-09-14T19:02:04Z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